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66" r:id="rId1"/>
  </p:sldMasterIdLst>
  <p:sldIdLst>
    <p:sldId id="256" r:id="rId2"/>
    <p:sldId id="257" r:id="rId3"/>
    <p:sldId id="258" r:id="rId4"/>
    <p:sldId id="259" r:id="rId5"/>
    <p:sldId id="269" r:id="rId6"/>
    <p:sldId id="265" r:id="rId7"/>
    <p:sldId id="270" r:id="rId8"/>
    <p:sldId id="271" r:id="rId9"/>
    <p:sldId id="267" r:id="rId10"/>
    <p:sldId id="261" r:id="rId11"/>
    <p:sldId id="262" r:id="rId12"/>
    <p:sldId id="272" r:id="rId13"/>
    <p:sldId id="264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232" autoAdjust="0"/>
    <p:restoredTop sz="94660"/>
  </p:normalViewPr>
  <p:slideViewPr>
    <p:cSldViewPr snapToGrid="0">
      <p:cViewPr varScale="1">
        <p:scale>
          <a:sx n="73" d="100"/>
          <a:sy n="73" d="100"/>
        </p:scale>
        <p:origin x="400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5324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6210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1197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853141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6842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8486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8893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26141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13825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5313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9105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671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225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351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3412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668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7678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4696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1367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67" r:id="rId1"/>
    <p:sldLayoutId id="2147484068" r:id="rId2"/>
    <p:sldLayoutId id="2147484069" r:id="rId3"/>
    <p:sldLayoutId id="2147484070" r:id="rId4"/>
    <p:sldLayoutId id="2147484071" r:id="rId5"/>
    <p:sldLayoutId id="2147484072" r:id="rId6"/>
    <p:sldLayoutId id="2147484073" r:id="rId7"/>
    <p:sldLayoutId id="2147484074" r:id="rId8"/>
    <p:sldLayoutId id="2147484075" r:id="rId9"/>
    <p:sldLayoutId id="2147484076" r:id="rId10"/>
    <p:sldLayoutId id="2147484077" r:id="rId11"/>
    <p:sldLayoutId id="2147484078" r:id="rId12"/>
    <p:sldLayoutId id="2147484079" r:id="rId13"/>
    <p:sldLayoutId id="2147484080" r:id="rId14"/>
    <p:sldLayoutId id="2147484081" r:id="rId15"/>
    <p:sldLayoutId id="2147484082" r:id="rId16"/>
    <p:sldLayoutId id="2147484083" r:id="rId17"/>
    <p:sldLayoutId id="2147484084" r:id="rId18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ngimg.com/png/72547-thinking-photography-question-mark-man-stock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8CA7F-CDCF-B1EB-F5D6-A84FBAFE0E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27472" y="609600"/>
            <a:ext cx="6340084" cy="1326321"/>
          </a:xfrm>
        </p:spPr>
        <p:txBody>
          <a:bodyPr vert="horz" lIns="91440" tIns="45720" rIns="91440" bIns="45720" rtlCol="0" anchor="ctr">
            <a:normAutofit/>
          </a:bodyPr>
          <a:lstStyle/>
          <a:p>
            <a:br>
              <a:rPr lang="en-US" sz="2100"/>
            </a:br>
            <a:r>
              <a:rPr lang="en-US" sz="2100"/>
              <a:t>ECE Class kit Vending machine</a:t>
            </a:r>
            <a:br>
              <a:rPr lang="en-US" sz="2100"/>
            </a:br>
            <a:r>
              <a:rPr lang="en-US" sz="2100"/>
              <a:t>								    Team 5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895F233-AAAF-4685-9EA6-F4FC3AB3CB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475" y="733425"/>
            <a:ext cx="3743325" cy="5391150"/>
          </a:xfrm>
          <a:prstGeom prst="rect">
            <a:avLst/>
          </a:prstGeom>
          <a:solidFill>
            <a:schemeClr val="tx1"/>
          </a:solidFill>
          <a:ln w="190500" cap="sq">
            <a:solidFill>
              <a:srgbClr val="FFFFFF"/>
            </a:solidFill>
            <a:miter lim="800000"/>
          </a:ln>
          <a:effectLst>
            <a:outerShdw blurRad="54991" dist="17780" dir="5400000" algn="ctr" rotWithShape="0">
              <a:schemeClr val="bg1"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See the source image">
            <a:extLst>
              <a:ext uri="{FF2B5EF4-FFF2-40B4-BE49-F238E27FC236}">
                <a16:creationId xmlns:a16="http://schemas.microsoft.com/office/drawing/2014/main" id="{3B41F84F-F4F7-4008-6FEF-AE2746C12E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41857" y="1558615"/>
            <a:ext cx="2964561" cy="3740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78D9495-2F72-4B11-9778-5957271ED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340" y="804806"/>
            <a:ext cx="3625595" cy="5248389"/>
          </a:xfrm>
          <a:prstGeom prst="rect">
            <a:avLst/>
          </a:prstGeom>
          <a:noFill/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7ABA5F-0C24-77DA-41E8-6765658405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27471" y="2096064"/>
            <a:ext cx="6340085" cy="3695136"/>
          </a:xfrm>
        </p:spPr>
        <p:txBody>
          <a:bodyPr vert="horz" lIns="91440" tIns="45720" rIns="91440" bIns="45720" rtlCol="0">
            <a:normAutofit/>
          </a:bodyPr>
          <a:lstStyle/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dirty="0"/>
              <a:t>Dillon Williams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dirty="0"/>
              <a:t>Ryan Reed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dirty="0"/>
              <a:t>Austin </a:t>
            </a:r>
            <a:r>
              <a:rPr lang="en-US" dirty="0" err="1"/>
              <a:t>Sigg</a:t>
            </a:r>
            <a:endParaRPr lang="en-US" dirty="0"/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dirty="0" err="1"/>
              <a:t>Nidhay</a:t>
            </a:r>
            <a:r>
              <a:rPr lang="en-US" dirty="0"/>
              <a:t> Patel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dirty="0"/>
              <a:t>Michel Turpeau</a:t>
            </a:r>
          </a:p>
        </p:txBody>
      </p:sp>
    </p:spTree>
    <p:extLst>
      <p:ext uri="{BB962C8B-B14F-4D97-AF65-F5344CB8AC3E}">
        <p14:creationId xmlns:p14="http://schemas.microsoft.com/office/powerpoint/2010/main" val="45386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636C07-1F84-015D-7054-91F8A95F38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3825" y="813318"/>
            <a:ext cx="10353761" cy="1326321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96B5FC-4B6E-44F3-1D4F-5BB285D3DAA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973052" y="2367092"/>
            <a:ext cx="6304547" cy="3424107"/>
          </a:xfrm>
        </p:spPr>
        <p:txBody>
          <a:bodyPr/>
          <a:lstStyle/>
          <a:p>
            <a:r>
              <a:rPr lang="en-US" cap="none" dirty="0"/>
              <a:t>A list of components possibly needed for current concept.</a:t>
            </a:r>
          </a:p>
          <a:p>
            <a:r>
              <a:rPr lang="en-US" cap="none" dirty="0"/>
              <a:t>Does not include the main chassis or other components from the mechanical side.</a:t>
            </a:r>
          </a:p>
          <a:p>
            <a:r>
              <a:rPr lang="en-US" cap="none" dirty="0"/>
              <a:t>Final Design will have a condensed range of cost.</a:t>
            </a:r>
          </a:p>
          <a:p>
            <a:endParaRPr lang="en-US" cap="none" dirty="0"/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E36D549-FC10-2E03-C431-289C61213F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063" y="390857"/>
            <a:ext cx="3577523" cy="607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9636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CCE07-FBFD-3B7D-B352-F6A0FF3BE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Tentative Timeline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5">
            <a:extLst>
              <a:ext uri="{FF2B5EF4-FFF2-40B4-BE49-F238E27FC236}">
                <a16:creationId xmlns:a16="http://schemas.microsoft.com/office/drawing/2014/main" id="{0C3B35E1-DD05-AFD2-CEB0-36101EB8F968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362002" y="2286179"/>
            <a:ext cx="11467996" cy="362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9994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D8690-0F96-83FC-7D87-6C8C4AAF2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Wrap It 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0A01E8-5DC9-0DA1-065B-6346727EE84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cap="none" dirty="0">
                <a:effectLst/>
              </a:rPr>
              <a:t>This device will be a convenient and efficient way to distribute products while keeping track of inventory.</a:t>
            </a:r>
          </a:p>
          <a:p>
            <a:r>
              <a:rPr lang="en-US" cap="none" dirty="0">
                <a:effectLst/>
              </a:rPr>
              <a:t>Easy system for students to procure their needed class kit boards and devices.</a:t>
            </a:r>
          </a:p>
          <a:p>
            <a:r>
              <a:rPr lang="en-US" cap="none" dirty="0">
                <a:effectLst/>
              </a:rPr>
              <a:t>Ease the strain on the employees in the ECE department. </a:t>
            </a:r>
          </a:p>
          <a:p>
            <a:r>
              <a:rPr lang="en-US" cap="none" dirty="0"/>
              <a:t>Make Tntech look a lot cooler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60305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FA1C9-8C01-2894-B545-ED556BDB88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764421" y="2105941"/>
            <a:ext cx="10364451" cy="1596177"/>
          </a:xfrm>
        </p:spPr>
        <p:txBody>
          <a:bodyPr/>
          <a:lstStyle/>
          <a:p>
            <a:r>
              <a:rPr lang="en-US" dirty="0"/>
              <a:t>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66512E4-50FB-42A7-88AA-3EF9A4F1B853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383881" y="1422567"/>
            <a:ext cx="3933845" cy="3933845"/>
          </a:xfrm>
        </p:spPr>
      </p:pic>
    </p:spTree>
    <p:extLst>
      <p:ext uri="{BB962C8B-B14F-4D97-AF65-F5344CB8AC3E}">
        <p14:creationId xmlns:p14="http://schemas.microsoft.com/office/powerpoint/2010/main" val="394662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481253-10EE-854B-FDDB-0BAA5A3B2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50962" y="448919"/>
            <a:ext cx="10364451" cy="1596177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Overview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709C58-C2A9-4854-B6EC-149EE462E12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7046" y="1984812"/>
            <a:ext cx="10640554" cy="3806388"/>
          </a:xfrm>
        </p:spPr>
        <p:txBody>
          <a:bodyPr/>
          <a:lstStyle/>
          <a:p>
            <a:endParaRPr lang="en-US" cap="none" dirty="0">
              <a:solidFill>
                <a:prstClr val="white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 Vending Machine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Vends boards &amp; stores student data</a:t>
            </a:r>
          </a:p>
          <a:p>
            <a:pPr marL="457200" lvl="1" indent="0">
              <a:buNone/>
            </a:pPr>
            <a:endParaRPr lang="en-US" cap="none" dirty="0">
              <a:solidFill>
                <a:prstClr val="white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Why?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Reduce Work of ECE office Associates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Efficient Process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Saves time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FEA373D-CBAD-47B9-9F88-EE6807A8D3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3741" y="1919085"/>
            <a:ext cx="3032705" cy="3872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54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57CFD-981D-95D8-58AE-35B4BDEF1E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Specifications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E719D5-8257-4EDF-112A-260F6C7DC9E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03730" y="1935921"/>
            <a:ext cx="10363826" cy="4165857"/>
          </a:xfrm>
        </p:spPr>
        <p:txBody>
          <a:bodyPr numCol="2">
            <a:no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Trays shall be 10in wide and 10in long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Communication shall be by ethernet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Shall have a database to hold information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Shall have nonvolatile memory To account for power loss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machine shall direct the student to the board using LEDs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Shall have locks that are not easily broken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Constraints: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Boxes shall have the barcode scanned before dispensing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Shall have an eagle card reader to identify students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Must be window height to be easily portable</a:t>
            </a:r>
          </a:p>
          <a:p>
            <a:endParaRPr 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05457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9383D-85BD-9FB9-287B-4F68DC44A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Existing Solutions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FE30AD1-3397-0175-125E-A614886098FF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276" y="1962147"/>
            <a:ext cx="2718511" cy="3636928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AB8CDF0-8B85-4F40-B17F-A6EF83436E19}"/>
              </a:ext>
            </a:extLst>
          </p:cNvPr>
          <p:cNvSpPr txBox="1"/>
          <p:nvPr/>
        </p:nvSpPr>
        <p:spPr>
          <a:xfrm>
            <a:off x="3834392" y="1962147"/>
            <a:ext cx="684058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Elevator Vending Machine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Safety of Devices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Decent Inventory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Shelf Customization Decreases Inventory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Machine Size (6’4”H x 4’7”L x 3’3”W)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PRICE: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Unknown, but generally &gt; $2500 (Lift itself &gt; $1000)</a:t>
            </a:r>
          </a:p>
        </p:txBody>
      </p:sp>
    </p:spTree>
    <p:extLst>
      <p:ext uri="{BB962C8B-B14F-4D97-AF65-F5344CB8AC3E}">
        <p14:creationId xmlns:p14="http://schemas.microsoft.com/office/powerpoint/2010/main" val="23047976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094AE-A0BC-C0A9-E9F5-66B985EC3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Existing Solutions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20DDE44-DC3E-CDC4-3562-61A024B1227F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74" y="2053586"/>
            <a:ext cx="2083651" cy="342423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7DD8190-5662-DA91-78E5-9F65ECE5D4EB}"/>
              </a:ext>
            </a:extLst>
          </p:cNvPr>
          <p:cNvSpPr txBox="1"/>
          <p:nvPr/>
        </p:nvSpPr>
        <p:spPr>
          <a:xfrm>
            <a:off x="3831772" y="1949083"/>
            <a:ext cx="582603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Lockerbox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Array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Various Sized Boxes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Locks for each device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Storage / Refilling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Locks must have Strong Resistance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Price: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Generally $700 - $2000+</a:t>
            </a:r>
          </a:p>
        </p:txBody>
      </p:sp>
    </p:spTree>
    <p:extLst>
      <p:ext uri="{BB962C8B-B14F-4D97-AF65-F5344CB8AC3E}">
        <p14:creationId xmlns:p14="http://schemas.microsoft.com/office/powerpoint/2010/main" val="5664282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9383D-85BD-9FB9-287B-4F68DC44A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Solution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C2E8EC-C5BF-DDEA-737E-61D5A23B6A09}"/>
              </a:ext>
            </a:extLst>
          </p:cNvPr>
          <p:cNvSpPr txBox="1"/>
          <p:nvPr/>
        </p:nvSpPr>
        <p:spPr>
          <a:xfrm>
            <a:off x="4589479" y="2101240"/>
            <a:ext cx="9753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“Fastenal Drawer Cabinet” style from Mechanical Team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B5EF223-B76C-A76D-1E2F-12264FD953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536" y="2501350"/>
            <a:ext cx="3219086" cy="321908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C9BF4BA-138A-CAFD-CBFA-1BA0F928B83A}"/>
              </a:ext>
            </a:extLst>
          </p:cNvPr>
          <p:cNvSpPr txBox="1"/>
          <p:nvPr/>
        </p:nvSpPr>
        <p:spPr>
          <a:xfrm>
            <a:off x="5006479" y="2537053"/>
            <a:ext cx="519901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Solenoid Coil Locks on Drawers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Drawer will contain ~4 - 6 devices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LEDs will indicate which drawer &amp; device is selected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Interface will be on the top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&amp; Hardware will be in back</a:t>
            </a:r>
          </a:p>
        </p:txBody>
      </p:sp>
    </p:spTree>
    <p:extLst>
      <p:ext uri="{BB962C8B-B14F-4D97-AF65-F5344CB8AC3E}">
        <p14:creationId xmlns:p14="http://schemas.microsoft.com/office/powerpoint/2010/main" val="37390626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964CD-53C3-3BAB-D34F-88680DD6D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249907"/>
            <a:ext cx="10353761" cy="1326321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Solution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9F4308-9B40-BF49-08E2-1D48728787AF}"/>
              </a:ext>
            </a:extLst>
          </p:cNvPr>
          <p:cNvSpPr txBox="1"/>
          <p:nvPr/>
        </p:nvSpPr>
        <p:spPr>
          <a:xfrm>
            <a:off x="2124870" y="1576228"/>
            <a:ext cx="3305192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Systems: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PLC/Microcontroller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Database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Electronics Control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LED Indication</a:t>
            </a:r>
          </a:p>
          <a:p>
            <a:pPr lvl="1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Power (120 Watt)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Motors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Locks</a:t>
            </a:r>
          </a:p>
          <a:p>
            <a:pPr lvl="1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Ethernet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Communication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Microcomputer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Interface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A50305-9E8D-284D-7905-04035E1A9B15}"/>
              </a:ext>
            </a:extLst>
          </p:cNvPr>
          <p:cNvSpPr txBox="1"/>
          <p:nvPr/>
        </p:nvSpPr>
        <p:spPr>
          <a:xfrm>
            <a:off x="6462053" y="1680235"/>
            <a:ext cx="357020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Critical Unknowns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Card Reader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What’s on the card?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we access it?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Will the Eagle Card Office greenlight the card reader?</a:t>
            </a:r>
          </a:p>
        </p:txBody>
      </p:sp>
    </p:spTree>
    <p:extLst>
      <p:ext uri="{BB962C8B-B14F-4D97-AF65-F5344CB8AC3E}">
        <p14:creationId xmlns:p14="http://schemas.microsoft.com/office/powerpoint/2010/main" val="41916252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61DF3-2E7E-B9BD-E7B2-056B96FC9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2" y="287184"/>
            <a:ext cx="10364451" cy="1596177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Measures of Success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C9D95E-B033-7729-0230-9FF7CB0E73E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33977" y="2012509"/>
            <a:ext cx="10724043" cy="4351345"/>
          </a:xfrm>
        </p:spPr>
        <p:txBody>
          <a:bodyPr>
            <a:normAutofit/>
          </a:bodyPr>
          <a:lstStyle/>
          <a:p>
            <a:pPr>
              <a:lnSpc>
                <a:spcPct val="300000"/>
              </a:lnSpc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The System must dispense the requested item with sufficient speed</a:t>
            </a:r>
          </a:p>
          <a:p>
            <a:pPr>
              <a:lnSpc>
                <a:spcPct val="300000"/>
              </a:lnSpc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The System must be intuitive for students</a:t>
            </a:r>
          </a:p>
          <a:p>
            <a:pPr>
              <a:lnSpc>
                <a:spcPct val="300000"/>
              </a:lnSpc>
            </a:pPr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System must correctly s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can and store the device bar codes and student information.</a:t>
            </a:r>
            <a:endParaRPr lang="en-US" cap="none" dirty="0">
              <a:solidFill>
                <a:prstClr val="white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05519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260E69-4A43-40AF-A806-B61AB0833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249382"/>
            <a:ext cx="10364451" cy="1596177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Broader Impacts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29B84-5F69-C4CA-E012-1FB6E9D3CDE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1948083"/>
            <a:ext cx="10363826" cy="3424107"/>
          </a:xfrm>
        </p:spPr>
        <p:txBody>
          <a:bodyPr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300000"/>
              </a:lnSpc>
              <a:spcBef>
                <a:spcPts val="10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Vending Machine will influence the jobs of those who work in the ECE department</a:t>
            </a:r>
          </a:p>
          <a:p>
            <a:pPr marL="228600" marR="0" lvl="0" indent="-228600" algn="l" defTabSz="914400" rtl="0" eaLnBrk="1" fontAlgn="auto" latinLnBrk="0" hangingPunct="1">
              <a:lnSpc>
                <a:spcPct val="300000"/>
              </a:lnSpc>
              <a:spcBef>
                <a:spcPts val="10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There is Risk of asset loss</a:t>
            </a:r>
          </a:p>
          <a:p>
            <a:pPr marL="228600" marR="0" lvl="0" indent="-228600" algn="l" defTabSz="914400" rtl="0" eaLnBrk="1" fontAlgn="auto" latinLnBrk="0" hangingPunct="1">
              <a:lnSpc>
                <a:spcPct val="300000"/>
              </a:lnSpc>
              <a:spcBef>
                <a:spcPts val="10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Possible Safety breach of Tennessee Tech Data </a:t>
            </a:r>
          </a:p>
        </p:txBody>
      </p:sp>
    </p:spTree>
    <p:extLst>
      <p:ext uri="{BB962C8B-B14F-4D97-AF65-F5344CB8AC3E}">
        <p14:creationId xmlns:p14="http://schemas.microsoft.com/office/powerpoint/2010/main" val="163431196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6B2E858E-683F-40D9-B4CB-284D097F3AC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529</TotalTime>
  <Words>458</Words>
  <Application>Microsoft Office PowerPoint</Application>
  <PresentationFormat>Widescreen</PresentationFormat>
  <Paragraphs>104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Bookman Old Style</vt:lpstr>
      <vt:lpstr>Courier New</vt:lpstr>
      <vt:lpstr>Rockwell</vt:lpstr>
      <vt:lpstr>Times New Roman</vt:lpstr>
      <vt:lpstr>Damask</vt:lpstr>
      <vt:lpstr> ECE Class kit Vending machine             Team 5</vt:lpstr>
      <vt:lpstr>Project Overview</vt:lpstr>
      <vt:lpstr>Specifications</vt:lpstr>
      <vt:lpstr>Existing Solutions</vt:lpstr>
      <vt:lpstr>Existing Solutions</vt:lpstr>
      <vt:lpstr>Proposed Solution</vt:lpstr>
      <vt:lpstr>Proposed Solution</vt:lpstr>
      <vt:lpstr>Measures of Success</vt:lpstr>
      <vt:lpstr>Broader Impacts</vt:lpstr>
      <vt:lpstr>Resources</vt:lpstr>
      <vt:lpstr>Tentative Timeline</vt:lpstr>
      <vt:lpstr>Wrap It Up</vt:lpstr>
      <vt:lpstr>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5 project Proposal</dc:title>
  <dc:creator>Dillon Williams</dc:creator>
  <cp:lastModifiedBy>ryan.reed0925@gmail.com</cp:lastModifiedBy>
  <cp:revision>22</cp:revision>
  <dcterms:created xsi:type="dcterms:W3CDTF">2022-10-03T19:17:03Z</dcterms:created>
  <dcterms:modified xsi:type="dcterms:W3CDTF">2022-10-05T16:34:55Z</dcterms:modified>
</cp:coreProperties>
</file>

<file path=docProps/thumbnail.jpeg>
</file>